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801600" cy="9601200" type="A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ckers, MML" initials="DM" lastIdx="3" clrIdx="0">
    <p:extLst>
      <p:ext uri="{19B8F6BF-5375-455C-9EA6-DF929625EA0E}">
        <p15:presenceInfo xmlns:p15="http://schemas.microsoft.com/office/powerpoint/2012/main" userId="Deckers, MM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954" y="114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D7CA-E580-4CA5-97C9-4783F1F5537C}" type="datetimeFigureOut">
              <a:rPr lang="nl-NL" smtClean="0"/>
              <a:t>10-10-2024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E5A01-C9B6-4AB0-90CA-278A524FF5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8532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D7CA-E580-4CA5-97C9-4783F1F5537C}" type="datetimeFigureOut">
              <a:rPr lang="nl-NL" smtClean="0"/>
              <a:t>10-10-2024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E5A01-C9B6-4AB0-90CA-278A524FF5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096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D7CA-E580-4CA5-97C9-4783F1F5537C}" type="datetimeFigureOut">
              <a:rPr lang="nl-NL" smtClean="0"/>
              <a:t>10-10-2024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E5A01-C9B6-4AB0-90CA-278A524FF5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1129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D7CA-E580-4CA5-97C9-4783F1F5537C}" type="datetimeFigureOut">
              <a:rPr lang="nl-NL" smtClean="0"/>
              <a:t>10-10-2024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E5A01-C9B6-4AB0-90CA-278A524FF5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5966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D7CA-E580-4CA5-97C9-4783F1F5537C}" type="datetimeFigureOut">
              <a:rPr lang="nl-NL" smtClean="0"/>
              <a:t>10-10-2024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E5A01-C9B6-4AB0-90CA-278A524FF5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3186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D7CA-E580-4CA5-97C9-4783F1F5537C}" type="datetimeFigureOut">
              <a:rPr lang="nl-NL" smtClean="0"/>
              <a:t>10-10-2024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E5A01-C9B6-4AB0-90CA-278A524FF5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1203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D7CA-E580-4CA5-97C9-4783F1F5537C}" type="datetimeFigureOut">
              <a:rPr lang="nl-NL" smtClean="0"/>
              <a:t>10-10-2024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E5A01-C9B6-4AB0-90CA-278A524FF5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2562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D7CA-E580-4CA5-97C9-4783F1F5537C}" type="datetimeFigureOut">
              <a:rPr lang="nl-NL" smtClean="0"/>
              <a:t>10-10-2024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E5A01-C9B6-4AB0-90CA-278A524FF5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2089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D7CA-E580-4CA5-97C9-4783F1F5537C}" type="datetimeFigureOut">
              <a:rPr lang="nl-NL" smtClean="0"/>
              <a:t>10-10-2024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E5A01-C9B6-4AB0-90CA-278A524FF5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8742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D7CA-E580-4CA5-97C9-4783F1F5537C}" type="datetimeFigureOut">
              <a:rPr lang="nl-NL" smtClean="0"/>
              <a:t>10-10-2024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E5A01-C9B6-4AB0-90CA-278A524FF5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683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D7CA-E580-4CA5-97C9-4783F1F5537C}" type="datetimeFigureOut">
              <a:rPr lang="nl-NL" smtClean="0"/>
              <a:t>10-10-2024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E5A01-C9B6-4AB0-90CA-278A524FF5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8231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2D7CA-E580-4CA5-97C9-4783F1F5537C}" type="datetimeFigureOut">
              <a:rPr lang="nl-NL" smtClean="0"/>
              <a:t>10-10-2024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E5A01-C9B6-4AB0-90CA-278A524FF5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8392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kstvak 39"/>
          <p:cNvSpPr txBox="1"/>
          <p:nvPr/>
        </p:nvSpPr>
        <p:spPr>
          <a:xfrm>
            <a:off x="4868122" y="485126"/>
            <a:ext cx="2579552" cy="23083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nl-NL" sz="900" dirty="0"/>
              <a:t>Klinische verdenking polyurie-polydipsie syndroom</a:t>
            </a:r>
          </a:p>
        </p:txBody>
      </p:sp>
      <p:sp>
        <p:nvSpPr>
          <p:cNvPr id="42" name="Tekstvak 41"/>
          <p:cNvSpPr txBox="1"/>
          <p:nvPr/>
        </p:nvSpPr>
        <p:spPr>
          <a:xfrm>
            <a:off x="4223187" y="1245736"/>
            <a:ext cx="3876382" cy="784830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nl-NL" sz="900" dirty="0" smtClean="0">
                <a:solidFill>
                  <a:schemeClr val="tx1"/>
                </a:solidFill>
              </a:rPr>
              <a:t>Bevestig polyurie en sluit andere oorzaken polyurie uit</a:t>
            </a:r>
          </a:p>
          <a:p>
            <a:r>
              <a:rPr lang="nl-NL" sz="900" dirty="0" smtClean="0">
                <a:solidFill>
                  <a:schemeClr val="tx1"/>
                </a:solidFill>
              </a:rPr>
              <a:t>Bepaal: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900" dirty="0" smtClean="0">
                <a:solidFill>
                  <a:schemeClr val="tx1"/>
                </a:solidFill>
              </a:rPr>
              <a:t>24-uurs </a:t>
            </a:r>
            <a:r>
              <a:rPr lang="nl-NL" sz="900" dirty="0">
                <a:solidFill>
                  <a:schemeClr val="tx1"/>
                </a:solidFill>
              </a:rPr>
              <a:t>urine op volume, natrium, </a:t>
            </a:r>
            <a:r>
              <a:rPr lang="nl-NL" sz="900" dirty="0" err="1">
                <a:solidFill>
                  <a:schemeClr val="tx1"/>
                </a:solidFill>
              </a:rPr>
              <a:t>kreatinine</a:t>
            </a:r>
            <a:r>
              <a:rPr lang="nl-NL" sz="900" dirty="0">
                <a:solidFill>
                  <a:schemeClr val="tx1"/>
                </a:solidFill>
              </a:rPr>
              <a:t> en </a:t>
            </a:r>
            <a:r>
              <a:rPr lang="nl-NL" sz="900" dirty="0" err="1" smtClean="0">
                <a:solidFill>
                  <a:schemeClr val="tx1"/>
                </a:solidFill>
              </a:rPr>
              <a:t>osmol</a:t>
            </a:r>
            <a:endParaRPr lang="nl-NL" sz="900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900" dirty="0" smtClean="0">
                <a:solidFill>
                  <a:schemeClr val="tx1"/>
                </a:solidFill>
              </a:rPr>
              <a:t>Serum/plasma </a:t>
            </a:r>
            <a:r>
              <a:rPr lang="nl-NL" sz="900" dirty="0">
                <a:solidFill>
                  <a:schemeClr val="tx1"/>
                </a:solidFill>
              </a:rPr>
              <a:t>natrium, kalium, calcium, glucose, ureum, </a:t>
            </a:r>
            <a:r>
              <a:rPr lang="nl-NL" sz="900" dirty="0" err="1">
                <a:solidFill>
                  <a:schemeClr val="tx1"/>
                </a:solidFill>
              </a:rPr>
              <a:t>kreatinine</a:t>
            </a:r>
            <a:r>
              <a:rPr lang="nl-NL" sz="900" dirty="0">
                <a:solidFill>
                  <a:schemeClr val="tx1"/>
                </a:solidFill>
              </a:rPr>
              <a:t>, </a:t>
            </a:r>
            <a:r>
              <a:rPr lang="nl-NL" sz="900" dirty="0" smtClean="0">
                <a:solidFill>
                  <a:schemeClr val="tx1"/>
                </a:solidFill>
              </a:rPr>
              <a:t>osmol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900" dirty="0" err="1" smtClean="0">
                <a:solidFill>
                  <a:schemeClr val="tx1"/>
                </a:solidFill>
              </a:rPr>
              <a:t>Copeptine</a:t>
            </a:r>
            <a:r>
              <a:rPr lang="nl-NL" sz="900" dirty="0" smtClean="0">
                <a:solidFill>
                  <a:schemeClr val="tx1"/>
                </a:solidFill>
              </a:rPr>
              <a:t> (zonder dorsten)</a:t>
            </a:r>
            <a:endParaRPr lang="nl-NL" sz="900" dirty="0">
              <a:solidFill>
                <a:schemeClr val="tx1"/>
              </a:solidFill>
            </a:endParaRPr>
          </a:p>
        </p:txBody>
      </p:sp>
      <p:sp>
        <p:nvSpPr>
          <p:cNvPr id="44" name="Tekstvak 43"/>
          <p:cNvSpPr txBox="1"/>
          <p:nvPr/>
        </p:nvSpPr>
        <p:spPr>
          <a:xfrm>
            <a:off x="4535432" y="2659038"/>
            <a:ext cx="3240000" cy="23083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900" dirty="0" smtClean="0"/>
              <a:t>Polyurie: Urine volume ≥ 50 </a:t>
            </a:r>
            <a:r>
              <a:rPr lang="nl-NL" sz="900" dirty="0" err="1" smtClean="0"/>
              <a:t>mL</a:t>
            </a:r>
            <a:r>
              <a:rPr lang="nl-NL" sz="900" dirty="0" smtClean="0"/>
              <a:t>/kg lichaamsgewicht / 24 uur</a:t>
            </a:r>
          </a:p>
        </p:txBody>
      </p:sp>
      <p:cxnSp>
        <p:nvCxnSpPr>
          <p:cNvPr id="51" name="Rechte verbindingslijn met pijl 50"/>
          <p:cNvCxnSpPr/>
          <p:nvPr/>
        </p:nvCxnSpPr>
        <p:spPr>
          <a:xfrm>
            <a:off x="6156792" y="713482"/>
            <a:ext cx="1" cy="5678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kstvak 96"/>
          <p:cNvSpPr txBox="1"/>
          <p:nvPr/>
        </p:nvSpPr>
        <p:spPr>
          <a:xfrm>
            <a:off x="5175432" y="4600001"/>
            <a:ext cx="1972975" cy="36933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900" dirty="0" smtClean="0"/>
              <a:t>Serum natrium 136 – 146 </a:t>
            </a:r>
            <a:r>
              <a:rPr lang="nl-NL" sz="900" dirty="0" err="1" smtClean="0"/>
              <a:t>mmol</a:t>
            </a:r>
            <a:r>
              <a:rPr lang="nl-NL" sz="900" dirty="0" smtClean="0"/>
              <a:t>/L en</a:t>
            </a:r>
          </a:p>
          <a:p>
            <a:r>
              <a:rPr lang="nl-NL" sz="900" dirty="0"/>
              <a:t>Serum </a:t>
            </a:r>
            <a:r>
              <a:rPr lang="nl-NL" sz="900" dirty="0" err="1"/>
              <a:t>osmol</a:t>
            </a:r>
            <a:r>
              <a:rPr lang="nl-NL" sz="900" dirty="0"/>
              <a:t> &gt; 280 </a:t>
            </a:r>
            <a:r>
              <a:rPr lang="nl-NL" sz="900" dirty="0" err="1" smtClean="0"/>
              <a:t>mOsmol</a:t>
            </a:r>
            <a:r>
              <a:rPr lang="nl-NL" sz="900" dirty="0" smtClean="0"/>
              <a:t>/kg</a:t>
            </a:r>
          </a:p>
        </p:txBody>
      </p:sp>
      <p:sp>
        <p:nvSpPr>
          <p:cNvPr id="98" name="Tekstvak 97"/>
          <p:cNvSpPr txBox="1"/>
          <p:nvPr/>
        </p:nvSpPr>
        <p:spPr>
          <a:xfrm>
            <a:off x="9791393" y="4558407"/>
            <a:ext cx="1590743" cy="23083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900" dirty="0" smtClean="0"/>
              <a:t>Serum natrium </a:t>
            </a:r>
            <a:r>
              <a:rPr lang="nl-NL" sz="900" dirty="0"/>
              <a:t>≥ 147</a:t>
            </a:r>
            <a:r>
              <a:rPr lang="nl-NL" sz="900" dirty="0" smtClean="0"/>
              <a:t> </a:t>
            </a:r>
            <a:r>
              <a:rPr lang="nl-NL" sz="900" dirty="0" err="1" smtClean="0"/>
              <a:t>mmol</a:t>
            </a:r>
            <a:r>
              <a:rPr lang="nl-NL" sz="900" dirty="0" smtClean="0"/>
              <a:t>/L</a:t>
            </a:r>
          </a:p>
        </p:txBody>
      </p:sp>
      <p:sp>
        <p:nvSpPr>
          <p:cNvPr id="99" name="Tekstvak 98"/>
          <p:cNvSpPr txBox="1"/>
          <p:nvPr/>
        </p:nvSpPr>
        <p:spPr>
          <a:xfrm>
            <a:off x="1396221" y="4593243"/>
            <a:ext cx="1734770" cy="36933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>
            <a:defPPr>
              <a:defRPr lang="en-US"/>
            </a:defPPr>
            <a:lvl1pPr>
              <a:defRPr sz="900"/>
            </a:lvl1pPr>
          </a:lstStyle>
          <a:p>
            <a:r>
              <a:rPr lang="nl-NL" dirty="0"/>
              <a:t>Serum natrium ≤ 135 </a:t>
            </a:r>
            <a:r>
              <a:rPr lang="nl-NL" dirty="0" err="1"/>
              <a:t>mmol</a:t>
            </a:r>
            <a:r>
              <a:rPr lang="nl-NL" dirty="0"/>
              <a:t>/L en </a:t>
            </a:r>
            <a:endParaRPr lang="nl-NL" dirty="0" smtClean="0"/>
          </a:p>
          <a:p>
            <a:r>
              <a:rPr lang="nl-NL" dirty="0" smtClean="0"/>
              <a:t>Serum </a:t>
            </a:r>
            <a:r>
              <a:rPr lang="nl-NL" dirty="0" err="1"/>
              <a:t>osmol</a:t>
            </a:r>
            <a:r>
              <a:rPr lang="nl-NL" dirty="0"/>
              <a:t> ≤ 280 </a:t>
            </a:r>
            <a:r>
              <a:rPr lang="nl-NL" dirty="0" err="1"/>
              <a:t>mOsmol</a:t>
            </a:r>
            <a:r>
              <a:rPr lang="nl-NL" dirty="0"/>
              <a:t>/kg)</a:t>
            </a:r>
          </a:p>
        </p:txBody>
      </p:sp>
      <p:sp>
        <p:nvSpPr>
          <p:cNvPr id="100" name="Tekstvak 99"/>
          <p:cNvSpPr txBox="1"/>
          <p:nvPr/>
        </p:nvSpPr>
        <p:spPr>
          <a:xfrm>
            <a:off x="9184456" y="5151455"/>
            <a:ext cx="1368000" cy="23083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900" dirty="0" smtClean="0">
                <a:solidFill>
                  <a:schemeClr val="tx1"/>
                </a:solidFill>
              </a:rPr>
              <a:t>Copeptine ≤ 4,9 pmol/L</a:t>
            </a:r>
            <a:endParaRPr lang="nl-NL" sz="900" dirty="0">
              <a:solidFill>
                <a:schemeClr val="tx1"/>
              </a:solidFill>
            </a:endParaRPr>
          </a:p>
        </p:txBody>
      </p:sp>
      <p:sp>
        <p:nvSpPr>
          <p:cNvPr id="101" name="Tekstvak 100"/>
          <p:cNvSpPr txBox="1"/>
          <p:nvPr/>
        </p:nvSpPr>
        <p:spPr>
          <a:xfrm>
            <a:off x="10692140" y="5151455"/>
            <a:ext cx="1368000" cy="23083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900" dirty="0" smtClean="0">
                <a:solidFill>
                  <a:schemeClr val="tx1"/>
                </a:solidFill>
              </a:rPr>
              <a:t>Copeptine </a:t>
            </a:r>
            <a:r>
              <a:rPr lang="nl-NL" sz="900" dirty="0">
                <a:solidFill>
                  <a:schemeClr val="tx1"/>
                </a:solidFill>
              </a:rPr>
              <a:t>≥ </a:t>
            </a:r>
            <a:r>
              <a:rPr lang="nl-NL" sz="900" dirty="0" smtClean="0">
                <a:solidFill>
                  <a:schemeClr val="tx1"/>
                </a:solidFill>
              </a:rPr>
              <a:t>21,4 pmol/L</a:t>
            </a:r>
          </a:p>
        </p:txBody>
      </p:sp>
      <p:sp>
        <p:nvSpPr>
          <p:cNvPr id="111" name="Tekstvak 110"/>
          <p:cNvSpPr txBox="1"/>
          <p:nvPr/>
        </p:nvSpPr>
        <p:spPr>
          <a:xfrm>
            <a:off x="7420466" y="5156047"/>
            <a:ext cx="1368000" cy="23083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900" dirty="0">
                <a:solidFill>
                  <a:schemeClr val="tx1"/>
                </a:solidFill>
              </a:rPr>
              <a:t>Copeptine ≥</a:t>
            </a:r>
            <a:r>
              <a:rPr lang="nl-NL" sz="900" dirty="0" smtClean="0">
                <a:solidFill>
                  <a:schemeClr val="tx1"/>
                </a:solidFill>
              </a:rPr>
              <a:t> 21,4 pmol/L</a:t>
            </a:r>
          </a:p>
        </p:txBody>
      </p:sp>
      <p:sp>
        <p:nvSpPr>
          <p:cNvPr id="140" name="Tekstvak 139"/>
          <p:cNvSpPr txBox="1"/>
          <p:nvPr/>
        </p:nvSpPr>
        <p:spPr>
          <a:xfrm>
            <a:off x="2256295" y="6576366"/>
            <a:ext cx="2160000" cy="36933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900"/>
            </a:lvl1pPr>
          </a:lstStyle>
          <a:p>
            <a:r>
              <a:rPr lang="nl-NL" dirty="0" smtClean="0"/>
              <a:t>Dorstproef</a:t>
            </a:r>
          </a:p>
          <a:p>
            <a:r>
              <a:rPr lang="nl-NL" dirty="0" smtClean="0"/>
              <a:t>(Urine </a:t>
            </a:r>
            <a:r>
              <a:rPr lang="nl-NL" dirty="0" err="1" smtClean="0"/>
              <a:t>osmol</a:t>
            </a:r>
            <a:r>
              <a:rPr lang="nl-NL" dirty="0" smtClean="0"/>
              <a:t> voor en na </a:t>
            </a:r>
            <a:r>
              <a:rPr lang="nl-NL" dirty="0" err="1" smtClean="0"/>
              <a:t>ddAVP</a:t>
            </a:r>
            <a:r>
              <a:rPr lang="nl-NL" dirty="0" smtClean="0"/>
              <a:t> </a:t>
            </a:r>
            <a:r>
              <a:rPr lang="nl-NL" dirty="0" err="1" smtClean="0"/>
              <a:t>mOsm</a:t>
            </a:r>
            <a:r>
              <a:rPr lang="nl-NL" dirty="0" smtClean="0"/>
              <a:t>/kg) </a:t>
            </a:r>
            <a:endParaRPr lang="nl-NL" dirty="0"/>
          </a:p>
        </p:txBody>
      </p:sp>
      <p:sp>
        <p:nvSpPr>
          <p:cNvPr id="141" name="Tekstvak 140"/>
          <p:cNvSpPr txBox="1"/>
          <p:nvPr/>
        </p:nvSpPr>
        <p:spPr>
          <a:xfrm>
            <a:off x="1561582" y="7625392"/>
            <a:ext cx="1099038" cy="507831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900"/>
            </a:lvl1pPr>
          </a:lstStyle>
          <a:p>
            <a:r>
              <a:rPr lang="nl-NL" dirty="0"/>
              <a:t>v</a:t>
            </a:r>
            <a:r>
              <a:rPr lang="nl-NL" dirty="0" smtClean="0"/>
              <a:t>oor 300-680 </a:t>
            </a:r>
          </a:p>
          <a:p>
            <a:r>
              <a:rPr lang="nl-NL" dirty="0"/>
              <a:t>n</a:t>
            </a:r>
            <a:r>
              <a:rPr lang="nl-NL" dirty="0" smtClean="0"/>
              <a:t>a &lt; 680</a:t>
            </a:r>
            <a:endParaRPr lang="nl-NL" dirty="0"/>
          </a:p>
          <a:p>
            <a:r>
              <a:rPr lang="nl-NL" dirty="0" smtClean="0"/>
              <a:t>&lt; 9</a:t>
            </a:r>
            <a:r>
              <a:rPr lang="nl-NL" dirty="0"/>
              <a:t>% stijging</a:t>
            </a:r>
          </a:p>
        </p:txBody>
      </p:sp>
      <p:sp>
        <p:nvSpPr>
          <p:cNvPr id="142" name="Tekstvak 141"/>
          <p:cNvSpPr txBox="1"/>
          <p:nvPr/>
        </p:nvSpPr>
        <p:spPr>
          <a:xfrm>
            <a:off x="2789745" y="7632221"/>
            <a:ext cx="1082498" cy="507831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900"/>
            </a:lvl1pPr>
          </a:lstStyle>
          <a:p>
            <a:r>
              <a:rPr lang="nl-NL" dirty="0" smtClean="0"/>
              <a:t>voor 300-680</a:t>
            </a:r>
          </a:p>
          <a:p>
            <a:r>
              <a:rPr lang="nl-NL" dirty="0" smtClean="0"/>
              <a:t>na &gt; 680</a:t>
            </a:r>
            <a:endParaRPr lang="nl-NL" dirty="0"/>
          </a:p>
          <a:p>
            <a:r>
              <a:rPr lang="nl-NL" dirty="0"/>
              <a:t>≥ 9% stijging</a:t>
            </a:r>
          </a:p>
        </p:txBody>
      </p:sp>
      <p:sp>
        <p:nvSpPr>
          <p:cNvPr id="143" name="Tekstvak 142"/>
          <p:cNvSpPr txBox="1"/>
          <p:nvPr/>
        </p:nvSpPr>
        <p:spPr>
          <a:xfrm>
            <a:off x="3983938" y="7632221"/>
            <a:ext cx="1042361" cy="507831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900"/>
            </a:lvl1pPr>
          </a:lstStyle>
          <a:p>
            <a:r>
              <a:rPr lang="nl-NL" dirty="0" smtClean="0"/>
              <a:t>voor &lt; 300</a:t>
            </a:r>
          </a:p>
          <a:p>
            <a:r>
              <a:rPr lang="nl-NL" dirty="0" smtClean="0"/>
              <a:t>na &gt; 680</a:t>
            </a:r>
            <a:endParaRPr lang="nl-NL" dirty="0"/>
          </a:p>
          <a:p>
            <a:r>
              <a:rPr lang="nl-NL" dirty="0"/>
              <a:t>≥ 50% stijging</a:t>
            </a:r>
          </a:p>
        </p:txBody>
      </p:sp>
      <p:sp>
        <p:nvSpPr>
          <p:cNvPr id="144" name="Tekstvak 143"/>
          <p:cNvSpPr txBox="1"/>
          <p:nvPr/>
        </p:nvSpPr>
        <p:spPr>
          <a:xfrm>
            <a:off x="5144118" y="7619044"/>
            <a:ext cx="1028454" cy="507831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900"/>
            </a:lvl1pPr>
          </a:lstStyle>
          <a:p>
            <a:r>
              <a:rPr lang="nl-NL" dirty="0" smtClean="0"/>
              <a:t>voor &lt; 300</a:t>
            </a:r>
          </a:p>
          <a:p>
            <a:r>
              <a:rPr lang="nl-NL" dirty="0" smtClean="0"/>
              <a:t>na &lt; 300 </a:t>
            </a:r>
          </a:p>
          <a:p>
            <a:r>
              <a:rPr lang="nl-NL" dirty="0" smtClean="0"/>
              <a:t>&lt; </a:t>
            </a:r>
            <a:r>
              <a:rPr lang="nl-NL" dirty="0"/>
              <a:t>50% stijging</a:t>
            </a:r>
          </a:p>
        </p:txBody>
      </p:sp>
      <p:sp>
        <p:nvSpPr>
          <p:cNvPr id="145" name="Tekstvak 144"/>
          <p:cNvSpPr txBox="1"/>
          <p:nvPr/>
        </p:nvSpPr>
        <p:spPr>
          <a:xfrm>
            <a:off x="1608162" y="8601293"/>
            <a:ext cx="1010486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900" dirty="0" smtClean="0"/>
              <a:t>Primaire polydipsie of </a:t>
            </a:r>
            <a:r>
              <a:rPr lang="nl-NL" sz="900" dirty="0"/>
              <a:t>partiële </a:t>
            </a:r>
            <a:r>
              <a:rPr lang="nl-NL" sz="900" dirty="0" smtClean="0"/>
              <a:t>AVP resistentie</a:t>
            </a:r>
            <a:endParaRPr lang="nl-NL" sz="900" dirty="0"/>
          </a:p>
        </p:txBody>
      </p:sp>
      <p:sp>
        <p:nvSpPr>
          <p:cNvPr id="146" name="Tekstvak 145"/>
          <p:cNvSpPr txBox="1"/>
          <p:nvPr/>
        </p:nvSpPr>
        <p:spPr>
          <a:xfrm>
            <a:off x="2839061" y="8847672"/>
            <a:ext cx="985524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900" dirty="0"/>
              <a:t>Partiële </a:t>
            </a:r>
            <a:r>
              <a:rPr lang="nl-NL" sz="900" dirty="0" smtClean="0"/>
              <a:t>AVP deficiëntie</a:t>
            </a:r>
            <a:endParaRPr lang="nl-NL" sz="900" dirty="0"/>
          </a:p>
        </p:txBody>
      </p:sp>
      <p:sp>
        <p:nvSpPr>
          <p:cNvPr id="147" name="Tekstvak 146"/>
          <p:cNvSpPr txBox="1"/>
          <p:nvPr/>
        </p:nvSpPr>
        <p:spPr>
          <a:xfrm>
            <a:off x="4005837" y="8847672"/>
            <a:ext cx="1011342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900" dirty="0" smtClean="0"/>
              <a:t>Complete AVP deficiëntie</a:t>
            </a:r>
            <a:endParaRPr lang="nl-NL" sz="900" dirty="0"/>
          </a:p>
        </p:txBody>
      </p:sp>
      <p:sp>
        <p:nvSpPr>
          <p:cNvPr id="148" name="Tekstvak 147"/>
          <p:cNvSpPr txBox="1"/>
          <p:nvPr/>
        </p:nvSpPr>
        <p:spPr>
          <a:xfrm>
            <a:off x="5141840" y="8835387"/>
            <a:ext cx="1034429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900" dirty="0" smtClean="0"/>
              <a:t>Complete AVP resistentie</a:t>
            </a:r>
            <a:endParaRPr lang="nl-NL" sz="900" dirty="0"/>
          </a:p>
        </p:txBody>
      </p:sp>
      <p:sp>
        <p:nvSpPr>
          <p:cNvPr id="174" name="Tekstvak 173"/>
          <p:cNvSpPr txBox="1"/>
          <p:nvPr/>
        </p:nvSpPr>
        <p:spPr>
          <a:xfrm>
            <a:off x="8128545" y="6578100"/>
            <a:ext cx="1440000" cy="36933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900"/>
            </a:lvl1pPr>
          </a:lstStyle>
          <a:p>
            <a:r>
              <a:rPr lang="nl-NL" dirty="0" err="1" smtClean="0"/>
              <a:t>Contra</a:t>
            </a:r>
            <a:r>
              <a:rPr lang="nl-NL" dirty="0" err="1" smtClean="0">
                <a:solidFill>
                  <a:srgbClr val="FF0000"/>
                </a:solidFill>
              </a:rPr>
              <a:t>ï</a:t>
            </a:r>
            <a:r>
              <a:rPr lang="nl-NL" dirty="0" err="1" smtClean="0"/>
              <a:t>ndicaties</a:t>
            </a:r>
            <a:r>
              <a:rPr lang="nl-NL" dirty="0" smtClean="0"/>
              <a:t> </a:t>
            </a:r>
            <a:r>
              <a:rPr lang="nl-NL" dirty="0"/>
              <a:t>voor een hypertoonzout infuus</a:t>
            </a:r>
          </a:p>
        </p:txBody>
      </p:sp>
      <p:sp>
        <p:nvSpPr>
          <p:cNvPr id="175" name="Tekstvak 174"/>
          <p:cNvSpPr txBox="1"/>
          <p:nvPr/>
        </p:nvSpPr>
        <p:spPr>
          <a:xfrm>
            <a:off x="9848672" y="7198048"/>
            <a:ext cx="794152" cy="23083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900"/>
            </a:lvl1pPr>
          </a:lstStyle>
          <a:p>
            <a:r>
              <a:rPr lang="nl-NL" dirty="0"/>
              <a:t>Afwezig</a:t>
            </a:r>
          </a:p>
        </p:txBody>
      </p:sp>
      <p:sp>
        <p:nvSpPr>
          <p:cNvPr id="176" name="Tekstvak 175"/>
          <p:cNvSpPr txBox="1"/>
          <p:nvPr/>
        </p:nvSpPr>
        <p:spPr>
          <a:xfrm>
            <a:off x="9768875" y="7618666"/>
            <a:ext cx="959554" cy="36933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900"/>
            </a:lvl1pPr>
          </a:lstStyle>
          <a:p>
            <a:r>
              <a:rPr lang="nl-NL" dirty="0"/>
              <a:t>Hypertone zout </a:t>
            </a:r>
            <a:r>
              <a:rPr lang="nl-NL" dirty="0" smtClean="0"/>
              <a:t>infusietest</a:t>
            </a:r>
            <a:endParaRPr lang="nl-NL" dirty="0"/>
          </a:p>
        </p:txBody>
      </p:sp>
      <p:sp>
        <p:nvSpPr>
          <p:cNvPr id="177" name="Tekstvak 176"/>
          <p:cNvSpPr txBox="1"/>
          <p:nvPr/>
        </p:nvSpPr>
        <p:spPr>
          <a:xfrm>
            <a:off x="7164790" y="7177190"/>
            <a:ext cx="794152" cy="23083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900"/>
            </a:lvl1pPr>
          </a:lstStyle>
          <a:p>
            <a:r>
              <a:rPr lang="nl-NL" dirty="0"/>
              <a:t>Aanwezig</a:t>
            </a:r>
          </a:p>
        </p:txBody>
      </p:sp>
      <p:sp>
        <p:nvSpPr>
          <p:cNvPr id="178" name="Tekstvak 177"/>
          <p:cNvSpPr txBox="1"/>
          <p:nvPr/>
        </p:nvSpPr>
        <p:spPr>
          <a:xfrm>
            <a:off x="7134473" y="7608850"/>
            <a:ext cx="857652" cy="36933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900"/>
            </a:lvl1pPr>
          </a:lstStyle>
          <a:p>
            <a:r>
              <a:rPr lang="nl-NL" dirty="0"/>
              <a:t>Arginine </a:t>
            </a:r>
            <a:r>
              <a:rPr lang="nl-NL" dirty="0" smtClean="0"/>
              <a:t>stimulatietest</a:t>
            </a:r>
            <a:endParaRPr lang="nl-NL" dirty="0"/>
          </a:p>
        </p:txBody>
      </p:sp>
      <p:sp>
        <p:nvSpPr>
          <p:cNvPr id="179" name="Tekstvak 178"/>
          <p:cNvSpPr txBox="1"/>
          <p:nvPr/>
        </p:nvSpPr>
        <p:spPr>
          <a:xfrm>
            <a:off x="6547249" y="8231961"/>
            <a:ext cx="794152" cy="36933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900"/>
            </a:lvl1pPr>
          </a:lstStyle>
          <a:p>
            <a:r>
              <a:rPr lang="nl-NL" dirty="0" err="1">
                <a:solidFill>
                  <a:schemeClr val="tx1"/>
                </a:solidFill>
              </a:rPr>
              <a:t>Copeptine</a:t>
            </a:r>
            <a:r>
              <a:rPr lang="nl-NL" dirty="0">
                <a:solidFill>
                  <a:schemeClr val="tx1"/>
                </a:solidFill>
              </a:rPr>
              <a:t> </a:t>
            </a:r>
          </a:p>
          <a:p>
            <a:r>
              <a:rPr lang="nl-NL" dirty="0">
                <a:solidFill>
                  <a:schemeClr val="tx1"/>
                </a:solidFill>
              </a:rPr>
              <a:t>≤  3 </a:t>
            </a:r>
            <a:r>
              <a:rPr lang="nl-NL" dirty="0" smtClean="0">
                <a:solidFill>
                  <a:schemeClr val="tx1"/>
                </a:solidFill>
              </a:rPr>
              <a:t>pmol/L 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80" name="Tekstvak 179"/>
          <p:cNvSpPr txBox="1"/>
          <p:nvPr/>
        </p:nvSpPr>
        <p:spPr>
          <a:xfrm>
            <a:off x="7799460" y="8234322"/>
            <a:ext cx="794152" cy="36933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900"/>
            </a:lvl1pPr>
          </a:lstStyle>
          <a:p>
            <a:r>
              <a:rPr lang="nl-NL" dirty="0" err="1">
                <a:solidFill>
                  <a:schemeClr val="tx1"/>
                </a:solidFill>
              </a:rPr>
              <a:t>Copeptine</a:t>
            </a:r>
            <a:r>
              <a:rPr lang="nl-NL" dirty="0">
                <a:solidFill>
                  <a:schemeClr val="tx1"/>
                </a:solidFill>
              </a:rPr>
              <a:t>  </a:t>
            </a:r>
          </a:p>
          <a:p>
            <a:r>
              <a:rPr lang="nl-NL" dirty="0">
                <a:solidFill>
                  <a:schemeClr val="tx1"/>
                </a:solidFill>
              </a:rPr>
              <a:t>&gt;</a:t>
            </a:r>
            <a:r>
              <a:rPr lang="nl-NL" dirty="0" smtClean="0">
                <a:solidFill>
                  <a:schemeClr val="tx1"/>
                </a:solidFill>
              </a:rPr>
              <a:t> 5,2 pmol/L</a:t>
            </a:r>
          </a:p>
        </p:txBody>
      </p:sp>
      <p:sp>
        <p:nvSpPr>
          <p:cNvPr id="181" name="Tekstvak 180"/>
          <p:cNvSpPr txBox="1"/>
          <p:nvPr/>
        </p:nvSpPr>
        <p:spPr>
          <a:xfrm>
            <a:off x="9235271" y="8240350"/>
            <a:ext cx="794152" cy="36933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900"/>
            </a:lvl1pPr>
          </a:lstStyle>
          <a:p>
            <a:r>
              <a:rPr lang="nl-NL" dirty="0" err="1">
                <a:solidFill>
                  <a:schemeClr val="tx1"/>
                </a:solidFill>
              </a:rPr>
              <a:t>Copeptine</a:t>
            </a:r>
            <a:r>
              <a:rPr lang="nl-NL" dirty="0">
                <a:solidFill>
                  <a:schemeClr val="tx1"/>
                </a:solidFill>
              </a:rPr>
              <a:t>  </a:t>
            </a:r>
          </a:p>
          <a:p>
            <a:r>
              <a:rPr lang="nl-NL" dirty="0">
                <a:solidFill>
                  <a:schemeClr val="tx1"/>
                </a:solidFill>
              </a:rPr>
              <a:t>≤ 4,9 </a:t>
            </a:r>
            <a:r>
              <a:rPr lang="nl-NL" dirty="0" smtClean="0">
                <a:solidFill>
                  <a:schemeClr val="tx1"/>
                </a:solidFill>
              </a:rPr>
              <a:t>pmol/L 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82" name="Tekstvak 181"/>
          <p:cNvSpPr txBox="1"/>
          <p:nvPr/>
        </p:nvSpPr>
        <p:spPr>
          <a:xfrm>
            <a:off x="10470473" y="8236851"/>
            <a:ext cx="794152" cy="36933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900"/>
            </a:lvl1pPr>
          </a:lstStyle>
          <a:p>
            <a:r>
              <a:rPr lang="nl-NL" dirty="0" err="1">
                <a:solidFill>
                  <a:schemeClr val="tx1"/>
                </a:solidFill>
              </a:rPr>
              <a:t>Copeptine</a:t>
            </a:r>
            <a:r>
              <a:rPr lang="nl-NL" dirty="0">
                <a:solidFill>
                  <a:schemeClr val="tx1"/>
                </a:solidFill>
              </a:rPr>
              <a:t>  </a:t>
            </a:r>
          </a:p>
          <a:p>
            <a:r>
              <a:rPr lang="nl-NL" dirty="0">
                <a:solidFill>
                  <a:schemeClr val="tx1"/>
                </a:solidFill>
              </a:rPr>
              <a:t>&gt; 4,9 </a:t>
            </a:r>
            <a:r>
              <a:rPr lang="nl-NL" dirty="0" smtClean="0">
                <a:solidFill>
                  <a:schemeClr val="tx1"/>
                </a:solidFill>
              </a:rPr>
              <a:t>pmol/L 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83" name="Tekstvak 182"/>
          <p:cNvSpPr txBox="1"/>
          <p:nvPr/>
        </p:nvSpPr>
        <p:spPr>
          <a:xfrm>
            <a:off x="6489396" y="8973887"/>
            <a:ext cx="922356" cy="2308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900" dirty="0" smtClean="0"/>
              <a:t>AVP deficiëntie</a:t>
            </a:r>
            <a:endParaRPr lang="nl-NL" sz="900" dirty="0"/>
          </a:p>
        </p:txBody>
      </p:sp>
      <p:sp>
        <p:nvSpPr>
          <p:cNvPr id="184" name="Tekstvak 183"/>
          <p:cNvSpPr txBox="1"/>
          <p:nvPr/>
        </p:nvSpPr>
        <p:spPr>
          <a:xfrm>
            <a:off x="7797629" y="8824266"/>
            <a:ext cx="794152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900" dirty="0" smtClean="0"/>
              <a:t>Primaire polydipsie</a:t>
            </a:r>
            <a:endParaRPr lang="nl-NL" sz="900" dirty="0"/>
          </a:p>
        </p:txBody>
      </p:sp>
      <p:sp>
        <p:nvSpPr>
          <p:cNvPr id="185" name="Tekstvak 184"/>
          <p:cNvSpPr txBox="1"/>
          <p:nvPr/>
        </p:nvSpPr>
        <p:spPr>
          <a:xfrm>
            <a:off x="9175395" y="8957185"/>
            <a:ext cx="910807" cy="2308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900" dirty="0" smtClean="0"/>
              <a:t>AVP deficiëntie</a:t>
            </a:r>
            <a:endParaRPr lang="nl-NL" sz="900" dirty="0"/>
          </a:p>
        </p:txBody>
      </p:sp>
      <p:sp>
        <p:nvSpPr>
          <p:cNvPr id="186" name="Tekstvak 185"/>
          <p:cNvSpPr txBox="1"/>
          <p:nvPr/>
        </p:nvSpPr>
        <p:spPr>
          <a:xfrm>
            <a:off x="10481970" y="8835387"/>
            <a:ext cx="782971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900" dirty="0" smtClean="0"/>
              <a:t>Primaire polydipsie</a:t>
            </a:r>
            <a:endParaRPr lang="nl-NL" sz="900" dirty="0"/>
          </a:p>
        </p:txBody>
      </p:sp>
      <p:cxnSp>
        <p:nvCxnSpPr>
          <p:cNvPr id="206" name="Rechte verbindingslijn met pijl 205"/>
          <p:cNvCxnSpPr>
            <a:stCxn id="180" idx="2"/>
            <a:endCxn id="184" idx="0"/>
          </p:cNvCxnSpPr>
          <p:nvPr/>
        </p:nvCxnSpPr>
        <p:spPr>
          <a:xfrm flipH="1">
            <a:off x="8194705" y="8603654"/>
            <a:ext cx="1831" cy="2206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Rechte verbindingslijn met pijl 209"/>
          <p:cNvCxnSpPr>
            <a:stCxn id="181" idx="2"/>
            <a:endCxn id="185" idx="0"/>
          </p:cNvCxnSpPr>
          <p:nvPr/>
        </p:nvCxnSpPr>
        <p:spPr>
          <a:xfrm flipH="1">
            <a:off x="9630799" y="8609682"/>
            <a:ext cx="1548" cy="3475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Rechte verbindingslijn met pijl 211"/>
          <p:cNvCxnSpPr>
            <a:stCxn id="182" idx="2"/>
            <a:endCxn id="186" idx="0"/>
          </p:cNvCxnSpPr>
          <p:nvPr/>
        </p:nvCxnSpPr>
        <p:spPr>
          <a:xfrm>
            <a:off x="10867549" y="8606183"/>
            <a:ext cx="5907" cy="2292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Gebogen verbindingslijn 219"/>
          <p:cNvCxnSpPr>
            <a:stCxn id="98" idx="2"/>
            <a:endCxn id="100" idx="0"/>
          </p:cNvCxnSpPr>
          <p:nvPr/>
        </p:nvCxnSpPr>
        <p:spPr>
          <a:xfrm rot="5400000">
            <a:off x="10046503" y="4611193"/>
            <a:ext cx="362216" cy="718309"/>
          </a:xfrm>
          <a:prstGeom prst="bentConnector3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22" name="Gebogen verbindingslijn 221"/>
          <p:cNvCxnSpPr>
            <a:stCxn id="98" idx="2"/>
            <a:endCxn id="101" idx="0"/>
          </p:cNvCxnSpPr>
          <p:nvPr/>
        </p:nvCxnSpPr>
        <p:spPr>
          <a:xfrm rot="16200000" flipH="1">
            <a:off x="10800344" y="4575659"/>
            <a:ext cx="362216" cy="789375"/>
          </a:xfrm>
          <a:prstGeom prst="bentConnector3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56" name="Rechthoek 255"/>
          <p:cNvSpPr/>
          <p:nvPr/>
        </p:nvSpPr>
        <p:spPr>
          <a:xfrm>
            <a:off x="9423658" y="5543665"/>
            <a:ext cx="901209" cy="230832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900" dirty="0"/>
              <a:t>AVP deficiëntie</a:t>
            </a:r>
          </a:p>
        </p:txBody>
      </p:sp>
      <p:sp>
        <p:nvSpPr>
          <p:cNvPr id="257" name="Rechthoek 256"/>
          <p:cNvSpPr/>
          <p:nvPr/>
        </p:nvSpPr>
        <p:spPr>
          <a:xfrm>
            <a:off x="10911124" y="5543665"/>
            <a:ext cx="936000" cy="230832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900" dirty="0"/>
              <a:t>AVP resistentie</a:t>
            </a:r>
          </a:p>
        </p:txBody>
      </p:sp>
      <p:sp>
        <p:nvSpPr>
          <p:cNvPr id="277" name="Rechthoek 276"/>
          <p:cNvSpPr/>
          <p:nvPr/>
        </p:nvSpPr>
        <p:spPr>
          <a:xfrm>
            <a:off x="142624" y="9016792"/>
            <a:ext cx="1407562" cy="2308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900" dirty="0">
                <a:solidFill>
                  <a:schemeClr val="dk1"/>
                </a:solidFill>
              </a:rPr>
              <a:t>Milde primaire polydipsie</a:t>
            </a:r>
          </a:p>
        </p:txBody>
      </p:sp>
      <p:sp>
        <p:nvSpPr>
          <p:cNvPr id="41" name="Tekstvak 40"/>
          <p:cNvSpPr txBox="1"/>
          <p:nvPr/>
        </p:nvSpPr>
        <p:spPr>
          <a:xfrm>
            <a:off x="4919569" y="808623"/>
            <a:ext cx="2502131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800" dirty="0" err="1"/>
              <a:t>Excludeer</a:t>
            </a:r>
            <a:r>
              <a:rPr lang="nl-NL" sz="800" dirty="0"/>
              <a:t> interfererende medicatie zoals lithium, diuretica, </a:t>
            </a:r>
            <a:r>
              <a:rPr lang="nl-NL" sz="800" dirty="0" err="1"/>
              <a:t>mannitol</a:t>
            </a:r>
            <a:r>
              <a:rPr lang="nl-NL" sz="800" dirty="0"/>
              <a:t> of </a:t>
            </a:r>
            <a:r>
              <a:rPr lang="nl-NL" sz="800" dirty="0" err="1"/>
              <a:t>desmopressine</a:t>
            </a:r>
            <a:endParaRPr lang="nl-NL" sz="800" dirty="0"/>
          </a:p>
        </p:txBody>
      </p:sp>
      <p:sp>
        <p:nvSpPr>
          <p:cNvPr id="137" name="Tekstvak 136"/>
          <p:cNvSpPr txBox="1"/>
          <p:nvPr/>
        </p:nvSpPr>
        <p:spPr>
          <a:xfrm>
            <a:off x="8152553" y="2041105"/>
            <a:ext cx="3276000" cy="23083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900" dirty="0" smtClean="0"/>
              <a:t>Geen polyurie: Urine volume </a:t>
            </a:r>
            <a:r>
              <a:rPr lang="nl-NL" sz="900" dirty="0"/>
              <a:t>&lt;</a:t>
            </a:r>
            <a:r>
              <a:rPr lang="nl-NL" sz="900" dirty="0" smtClean="0"/>
              <a:t> 50 </a:t>
            </a:r>
            <a:r>
              <a:rPr lang="nl-NL" sz="900" dirty="0" err="1" smtClean="0"/>
              <a:t>mL</a:t>
            </a:r>
            <a:r>
              <a:rPr lang="nl-NL" sz="900" dirty="0" smtClean="0"/>
              <a:t>/kg lichaamsgewicht / 24 uur</a:t>
            </a:r>
          </a:p>
        </p:txBody>
      </p:sp>
      <p:sp>
        <p:nvSpPr>
          <p:cNvPr id="138" name="Tekstvak 137"/>
          <p:cNvSpPr txBox="1"/>
          <p:nvPr/>
        </p:nvSpPr>
        <p:spPr>
          <a:xfrm>
            <a:off x="8160873" y="2371073"/>
            <a:ext cx="1337493" cy="23083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900" dirty="0" err="1"/>
              <a:t>Copeptine</a:t>
            </a:r>
            <a:r>
              <a:rPr lang="nl-NL" sz="900" dirty="0"/>
              <a:t> ≥ 21,4 </a:t>
            </a:r>
            <a:r>
              <a:rPr lang="nl-NL" sz="900" dirty="0" err="1" smtClean="0"/>
              <a:t>pmol</a:t>
            </a:r>
            <a:r>
              <a:rPr lang="nl-NL" sz="900" dirty="0" smtClean="0"/>
              <a:t>/L</a:t>
            </a:r>
            <a:endParaRPr lang="nl-NL" sz="900" dirty="0"/>
          </a:p>
        </p:txBody>
      </p:sp>
      <p:cxnSp>
        <p:nvCxnSpPr>
          <p:cNvPr id="262" name="Gebogen verbindingslijn 261"/>
          <p:cNvCxnSpPr/>
          <p:nvPr/>
        </p:nvCxnSpPr>
        <p:spPr>
          <a:xfrm rot="16200000" flipH="1">
            <a:off x="7146689" y="1115838"/>
            <a:ext cx="32002" cy="201600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Gebogen verbindingslijn 148"/>
          <p:cNvCxnSpPr/>
          <p:nvPr/>
        </p:nvCxnSpPr>
        <p:spPr>
          <a:xfrm rot="16200000" flipH="1">
            <a:off x="7148790" y="1449149"/>
            <a:ext cx="32002" cy="201600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Rechte verbindingslijn met pijl 271"/>
          <p:cNvCxnSpPr>
            <a:stCxn id="42" idx="2"/>
            <a:endCxn id="44" idx="0"/>
          </p:cNvCxnSpPr>
          <p:nvPr/>
        </p:nvCxnSpPr>
        <p:spPr>
          <a:xfrm flipH="1">
            <a:off x="6155432" y="2030566"/>
            <a:ext cx="5946" cy="6284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Rechthoek 154"/>
          <p:cNvSpPr/>
          <p:nvPr/>
        </p:nvSpPr>
        <p:spPr>
          <a:xfrm>
            <a:off x="11564113" y="2195932"/>
            <a:ext cx="779797" cy="369332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900" dirty="0" smtClean="0">
                <a:solidFill>
                  <a:schemeClr val="dk1"/>
                </a:solidFill>
              </a:rPr>
              <a:t>Einde diagnostiek</a:t>
            </a:r>
            <a:endParaRPr lang="nl-NL" sz="900" dirty="0">
              <a:solidFill>
                <a:schemeClr val="dk1"/>
              </a:solidFill>
            </a:endParaRPr>
          </a:p>
        </p:txBody>
      </p:sp>
      <p:cxnSp>
        <p:nvCxnSpPr>
          <p:cNvPr id="276" name="Gebogen verbindingslijn 275"/>
          <p:cNvCxnSpPr>
            <a:stCxn id="137" idx="2"/>
            <a:endCxn id="155" idx="1"/>
          </p:cNvCxnSpPr>
          <p:nvPr/>
        </p:nvCxnSpPr>
        <p:spPr>
          <a:xfrm rot="16200000" flipH="1">
            <a:off x="10623003" y="1439487"/>
            <a:ext cx="108661" cy="177356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Rechte verbindingslijn met pijl 279"/>
          <p:cNvCxnSpPr>
            <a:stCxn id="138" idx="3"/>
          </p:cNvCxnSpPr>
          <p:nvPr/>
        </p:nvCxnSpPr>
        <p:spPr>
          <a:xfrm>
            <a:off x="9498366" y="2486489"/>
            <a:ext cx="20657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kstvak 163"/>
          <p:cNvSpPr txBox="1"/>
          <p:nvPr/>
        </p:nvSpPr>
        <p:spPr>
          <a:xfrm>
            <a:off x="4538022" y="3076571"/>
            <a:ext cx="3240000" cy="36933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nl-NL" sz="900" dirty="0" smtClean="0"/>
              <a:t>Bevestig </a:t>
            </a:r>
            <a:r>
              <a:rPr lang="nl-NL" sz="900" dirty="0" err="1" smtClean="0"/>
              <a:t>hypotone</a:t>
            </a:r>
            <a:r>
              <a:rPr lang="nl-NL" sz="900" dirty="0"/>
              <a:t> </a:t>
            </a:r>
            <a:r>
              <a:rPr lang="nl-NL" sz="900" dirty="0" smtClean="0"/>
              <a:t>urine</a:t>
            </a:r>
          </a:p>
          <a:p>
            <a:r>
              <a:rPr lang="nl-NL" sz="900" dirty="0" smtClean="0"/>
              <a:t>Bepaal urine </a:t>
            </a:r>
            <a:r>
              <a:rPr lang="nl-NL" sz="900" dirty="0" err="1" smtClean="0"/>
              <a:t>osmol</a:t>
            </a:r>
            <a:r>
              <a:rPr lang="nl-NL" sz="900" dirty="0" smtClean="0"/>
              <a:t> in portie ochtendurine na overnacht dorsten</a:t>
            </a:r>
          </a:p>
        </p:txBody>
      </p:sp>
      <p:sp>
        <p:nvSpPr>
          <p:cNvPr id="166" name="Tekstvak 165"/>
          <p:cNvSpPr txBox="1"/>
          <p:nvPr/>
        </p:nvSpPr>
        <p:spPr>
          <a:xfrm>
            <a:off x="8138218" y="3148611"/>
            <a:ext cx="2670602" cy="23083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900" dirty="0"/>
              <a:t>Urine </a:t>
            </a:r>
            <a:r>
              <a:rPr lang="nl-NL" sz="900" dirty="0" err="1"/>
              <a:t>osmol</a:t>
            </a:r>
            <a:r>
              <a:rPr lang="nl-NL" sz="900" dirty="0"/>
              <a:t> ≥</a:t>
            </a:r>
            <a:r>
              <a:rPr lang="nl-NL" sz="900" dirty="0" smtClean="0"/>
              <a:t> </a:t>
            </a:r>
            <a:r>
              <a:rPr lang="nl-NL" sz="900" dirty="0"/>
              <a:t>800 </a:t>
            </a:r>
            <a:r>
              <a:rPr lang="nl-NL" sz="900" dirty="0" err="1"/>
              <a:t>mOsmol</a:t>
            </a:r>
            <a:r>
              <a:rPr lang="nl-NL" sz="900" dirty="0"/>
              <a:t>/kg: </a:t>
            </a:r>
            <a:r>
              <a:rPr lang="nl-NL" sz="900" dirty="0" err="1"/>
              <a:t>Osmoregulatie</a:t>
            </a:r>
            <a:r>
              <a:rPr lang="nl-NL" sz="900" dirty="0"/>
              <a:t> intact</a:t>
            </a:r>
          </a:p>
        </p:txBody>
      </p:sp>
      <p:cxnSp>
        <p:nvCxnSpPr>
          <p:cNvPr id="286" name="Rechte verbindingslijn met pijl 285"/>
          <p:cNvCxnSpPr>
            <a:stCxn id="44" idx="2"/>
            <a:endCxn id="164" idx="0"/>
          </p:cNvCxnSpPr>
          <p:nvPr/>
        </p:nvCxnSpPr>
        <p:spPr>
          <a:xfrm>
            <a:off x="6155432" y="2889870"/>
            <a:ext cx="2590" cy="1867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Rechte verbindingslijn met pijl 63"/>
          <p:cNvCxnSpPr>
            <a:stCxn id="164" idx="3"/>
            <a:endCxn id="166" idx="1"/>
          </p:cNvCxnSpPr>
          <p:nvPr/>
        </p:nvCxnSpPr>
        <p:spPr>
          <a:xfrm>
            <a:off x="7778022" y="3261237"/>
            <a:ext cx="360196" cy="27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bogen verbindingslijn 66"/>
          <p:cNvCxnSpPr>
            <a:stCxn id="166" idx="3"/>
            <a:endCxn id="155" idx="2"/>
          </p:cNvCxnSpPr>
          <p:nvPr/>
        </p:nvCxnSpPr>
        <p:spPr>
          <a:xfrm flipV="1">
            <a:off x="10808820" y="2565264"/>
            <a:ext cx="1145192" cy="69876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Tekstvak 186"/>
          <p:cNvSpPr txBox="1"/>
          <p:nvPr/>
        </p:nvSpPr>
        <p:spPr>
          <a:xfrm>
            <a:off x="4535433" y="3642900"/>
            <a:ext cx="3240000" cy="23083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900" dirty="0">
                <a:solidFill>
                  <a:schemeClr val="tx1"/>
                </a:solidFill>
              </a:rPr>
              <a:t>Urine osmol </a:t>
            </a:r>
            <a:r>
              <a:rPr lang="nl-NL" sz="900" dirty="0" smtClean="0">
                <a:solidFill>
                  <a:schemeClr val="tx1"/>
                </a:solidFill>
              </a:rPr>
              <a:t>&lt; </a:t>
            </a:r>
            <a:r>
              <a:rPr lang="nl-NL" sz="900" dirty="0">
                <a:solidFill>
                  <a:schemeClr val="tx1"/>
                </a:solidFill>
              </a:rPr>
              <a:t>800 mOsmol/kg: </a:t>
            </a:r>
            <a:r>
              <a:rPr lang="nl-NL" sz="900" dirty="0" err="1" smtClean="0">
                <a:solidFill>
                  <a:schemeClr val="tx1"/>
                </a:solidFill>
              </a:rPr>
              <a:t>Osmoregulatie</a:t>
            </a:r>
            <a:r>
              <a:rPr lang="nl-NL" sz="900" dirty="0" smtClean="0">
                <a:solidFill>
                  <a:schemeClr val="tx1"/>
                </a:solidFill>
              </a:rPr>
              <a:t> niet </a:t>
            </a:r>
            <a:r>
              <a:rPr lang="nl-NL" sz="900" dirty="0">
                <a:solidFill>
                  <a:schemeClr val="tx1"/>
                </a:solidFill>
              </a:rPr>
              <a:t>intact</a:t>
            </a:r>
          </a:p>
        </p:txBody>
      </p:sp>
      <p:cxnSp>
        <p:nvCxnSpPr>
          <p:cNvPr id="74" name="Rechte verbindingslijn met pijl 73"/>
          <p:cNvCxnSpPr>
            <a:stCxn id="164" idx="2"/>
            <a:endCxn id="187" idx="0"/>
          </p:cNvCxnSpPr>
          <p:nvPr/>
        </p:nvCxnSpPr>
        <p:spPr>
          <a:xfrm flipH="1">
            <a:off x="6155433" y="3445903"/>
            <a:ext cx="2589" cy="1969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Tekstvak 188"/>
          <p:cNvSpPr txBox="1"/>
          <p:nvPr/>
        </p:nvSpPr>
        <p:spPr>
          <a:xfrm>
            <a:off x="4538023" y="4028830"/>
            <a:ext cx="3239990" cy="23083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sz="900" dirty="0" smtClean="0">
                <a:solidFill>
                  <a:schemeClr val="tx1"/>
                </a:solidFill>
              </a:rPr>
              <a:t>Bepaal serum natrium, </a:t>
            </a:r>
            <a:r>
              <a:rPr lang="nl-NL" sz="900" dirty="0" err="1" smtClean="0">
                <a:solidFill>
                  <a:schemeClr val="tx1"/>
                </a:solidFill>
              </a:rPr>
              <a:t>osmol</a:t>
            </a:r>
            <a:r>
              <a:rPr lang="nl-NL" sz="900" dirty="0" smtClean="0">
                <a:solidFill>
                  <a:schemeClr val="tx1"/>
                </a:solidFill>
              </a:rPr>
              <a:t> en </a:t>
            </a:r>
            <a:r>
              <a:rPr lang="nl-NL" sz="900" dirty="0" err="1" smtClean="0">
                <a:solidFill>
                  <a:schemeClr val="tx1"/>
                </a:solidFill>
              </a:rPr>
              <a:t>copeptine</a:t>
            </a:r>
            <a:r>
              <a:rPr lang="nl-NL" sz="900" dirty="0" smtClean="0">
                <a:solidFill>
                  <a:schemeClr val="tx1"/>
                </a:solidFill>
              </a:rPr>
              <a:t> na overnacht dorsten</a:t>
            </a:r>
          </a:p>
        </p:txBody>
      </p:sp>
      <p:cxnSp>
        <p:nvCxnSpPr>
          <p:cNvPr id="76" name="Rechte verbindingslijn met pijl 75"/>
          <p:cNvCxnSpPr>
            <a:stCxn id="187" idx="2"/>
            <a:endCxn id="189" idx="0"/>
          </p:cNvCxnSpPr>
          <p:nvPr/>
        </p:nvCxnSpPr>
        <p:spPr>
          <a:xfrm>
            <a:off x="6155433" y="3873732"/>
            <a:ext cx="2585" cy="1550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bogen verbindingslijn 79"/>
          <p:cNvCxnSpPr>
            <a:stCxn id="189" idx="2"/>
            <a:endCxn id="98" idx="0"/>
          </p:cNvCxnSpPr>
          <p:nvPr/>
        </p:nvCxnSpPr>
        <p:spPr>
          <a:xfrm rot="16200000" flipH="1">
            <a:off x="8223019" y="2194660"/>
            <a:ext cx="298745" cy="442874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Gebogen verbindingslijn 84"/>
          <p:cNvCxnSpPr>
            <a:stCxn id="189" idx="2"/>
            <a:endCxn id="99" idx="0"/>
          </p:cNvCxnSpPr>
          <p:nvPr/>
        </p:nvCxnSpPr>
        <p:spPr>
          <a:xfrm rot="5400000">
            <a:off x="4044022" y="2479246"/>
            <a:ext cx="333581" cy="389441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Rechthoek 196"/>
          <p:cNvSpPr/>
          <p:nvPr/>
        </p:nvSpPr>
        <p:spPr>
          <a:xfrm>
            <a:off x="556322" y="5555658"/>
            <a:ext cx="729842" cy="369332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900" dirty="0" smtClean="0">
                <a:solidFill>
                  <a:schemeClr val="dk1"/>
                </a:solidFill>
              </a:rPr>
              <a:t>Einde diagnostiek</a:t>
            </a:r>
            <a:endParaRPr lang="nl-NL" sz="900" dirty="0">
              <a:solidFill>
                <a:schemeClr val="dk1"/>
              </a:solidFill>
            </a:endParaRPr>
          </a:p>
        </p:txBody>
      </p:sp>
      <p:sp>
        <p:nvSpPr>
          <p:cNvPr id="199" name="Rechthoek 198"/>
          <p:cNvSpPr/>
          <p:nvPr/>
        </p:nvSpPr>
        <p:spPr>
          <a:xfrm>
            <a:off x="10203003" y="5847197"/>
            <a:ext cx="779797" cy="369332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900" dirty="0"/>
              <a:t>Einde diagnostiek</a:t>
            </a:r>
          </a:p>
        </p:txBody>
      </p:sp>
      <p:sp>
        <p:nvSpPr>
          <p:cNvPr id="203" name="Tekstvak 202"/>
          <p:cNvSpPr txBox="1"/>
          <p:nvPr/>
        </p:nvSpPr>
        <p:spPr>
          <a:xfrm>
            <a:off x="3619349" y="5151478"/>
            <a:ext cx="1368000" cy="23083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900" dirty="0" smtClean="0">
                <a:solidFill>
                  <a:schemeClr val="tx1"/>
                </a:solidFill>
              </a:rPr>
              <a:t>Copeptine &lt; 2,6 pmol/L</a:t>
            </a:r>
            <a:endParaRPr lang="nl-NL" sz="900" dirty="0">
              <a:solidFill>
                <a:schemeClr val="tx1"/>
              </a:solidFill>
            </a:endParaRPr>
          </a:p>
        </p:txBody>
      </p:sp>
      <p:sp>
        <p:nvSpPr>
          <p:cNvPr id="205" name="Tekstvak 204"/>
          <p:cNvSpPr txBox="1"/>
          <p:nvPr/>
        </p:nvSpPr>
        <p:spPr>
          <a:xfrm>
            <a:off x="5377893" y="5158901"/>
            <a:ext cx="1566432" cy="23083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900" dirty="0" smtClean="0">
                <a:solidFill>
                  <a:srgbClr val="FF0000"/>
                </a:solidFill>
              </a:rPr>
              <a:t>C</a:t>
            </a:r>
            <a:r>
              <a:rPr lang="nl-NL" sz="900" dirty="0" smtClean="0"/>
              <a:t>opeptin</a:t>
            </a:r>
            <a:r>
              <a:rPr lang="nl-NL" sz="900" dirty="0" smtClean="0">
                <a:solidFill>
                  <a:srgbClr val="FF0000"/>
                </a:solidFill>
              </a:rPr>
              <a:t>e</a:t>
            </a:r>
            <a:r>
              <a:rPr lang="nl-NL" sz="900" dirty="0" smtClean="0"/>
              <a:t> 2,6 – 21,4 pmol/L</a:t>
            </a:r>
            <a:endParaRPr lang="nl-NL" sz="900" dirty="0"/>
          </a:p>
        </p:txBody>
      </p:sp>
      <p:sp>
        <p:nvSpPr>
          <p:cNvPr id="207" name="Rechthoek 206"/>
          <p:cNvSpPr/>
          <p:nvPr/>
        </p:nvSpPr>
        <p:spPr>
          <a:xfrm>
            <a:off x="7480794" y="5543664"/>
            <a:ext cx="1260000" cy="369332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900" dirty="0" smtClean="0"/>
              <a:t>Complete of Partiële</a:t>
            </a:r>
          </a:p>
          <a:p>
            <a:pPr algn="ctr"/>
            <a:r>
              <a:rPr lang="nl-NL" sz="900" dirty="0" smtClean="0"/>
              <a:t>AVP resistentie</a:t>
            </a:r>
          </a:p>
        </p:txBody>
      </p:sp>
      <p:sp>
        <p:nvSpPr>
          <p:cNvPr id="208" name="Rechthoek 207"/>
          <p:cNvSpPr/>
          <p:nvPr/>
        </p:nvSpPr>
        <p:spPr>
          <a:xfrm>
            <a:off x="3677055" y="5550221"/>
            <a:ext cx="1260000" cy="507831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900" dirty="0" smtClean="0">
                <a:solidFill>
                  <a:schemeClr val="tx1"/>
                </a:solidFill>
              </a:rPr>
              <a:t>Complete AVP deficiëntie</a:t>
            </a:r>
          </a:p>
          <a:p>
            <a:pPr algn="ctr"/>
            <a:r>
              <a:rPr lang="nl-NL" sz="900" dirty="0" smtClean="0">
                <a:solidFill>
                  <a:schemeClr val="tx1"/>
                </a:solidFill>
              </a:rPr>
              <a:t>CAVE: vochtinname</a:t>
            </a:r>
            <a:endParaRPr lang="nl-NL" sz="900" dirty="0">
              <a:solidFill>
                <a:schemeClr val="tx1"/>
              </a:solidFill>
            </a:endParaRPr>
          </a:p>
        </p:txBody>
      </p:sp>
      <p:cxnSp>
        <p:nvCxnSpPr>
          <p:cNvPr id="106" name="Rechte verbindingslijn met pijl 105"/>
          <p:cNvCxnSpPr>
            <a:stCxn id="189" idx="2"/>
            <a:endCxn id="97" idx="0"/>
          </p:cNvCxnSpPr>
          <p:nvPr/>
        </p:nvCxnSpPr>
        <p:spPr>
          <a:xfrm>
            <a:off x="6158018" y="4259662"/>
            <a:ext cx="3902" cy="3403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" name="Tekstvak 220"/>
          <p:cNvSpPr txBox="1"/>
          <p:nvPr/>
        </p:nvSpPr>
        <p:spPr>
          <a:xfrm>
            <a:off x="1891553" y="5555661"/>
            <a:ext cx="734640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900" dirty="0" smtClean="0"/>
              <a:t>Primaire polydipsie</a:t>
            </a:r>
            <a:endParaRPr lang="nl-NL" sz="900" dirty="0"/>
          </a:p>
        </p:txBody>
      </p:sp>
      <p:sp>
        <p:nvSpPr>
          <p:cNvPr id="223" name="Tekstvak 222"/>
          <p:cNvSpPr txBox="1"/>
          <p:nvPr/>
        </p:nvSpPr>
        <p:spPr>
          <a:xfrm>
            <a:off x="5541867" y="5542992"/>
            <a:ext cx="1230935" cy="230832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900" dirty="0" smtClean="0"/>
              <a:t>Vervolg functietesten</a:t>
            </a:r>
            <a:endParaRPr lang="nl-NL" sz="900" dirty="0"/>
          </a:p>
        </p:txBody>
      </p:sp>
      <p:cxnSp>
        <p:nvCxnSpPr>
          <p:cNvPr id="115" name="Rechte verbindingslijn met pijl 114"/>
          <p:cNvCxnSpPr>
            <a:stCxn id="97" idx="2"/>
            <a:endCxn id="205" idx="0"/>
          </p:cNvCxnSpPr>
          <p:nvPr/>
        </p:nvCxnSpPr>
        <p:spPr>
          <a:xfrm flipH="1">
            <a:off x="6161109" y="4969333"/>
            <a:ext cx="811" cy="1895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Rechte verbindingslijn met pijl 118"/>
          <p:cNvCxnSpPr>
            <a:stCxn id="205" idx="2"/>
            <a:endCxn id="223" idx="0"/>
          </p:cNvCxnSpPr>
          <p:nvPr/>
        </p:nvCxnSpPr>
        <p:spPr>
          <a:xfrm flipH="1">
            <a:off x="6157335" y="5389733"/>
            <a:ext cx="3774" cy="1532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Gebogen verbindingslijn 129"/>
          <p:cNvCxnSpPr>
            <a:stCxn id="223" idx="2"/>
            <a:endCxn id="140" idx="0"/>
          </p:cNvCxnSpPr>
          <p:nvPr/>
        </p:nvCxnSpPr>
        <p:spPr>
          <a:xfrm rot="5400000">
            <a:off x="4345544" y="4764575"/>
            <a:ext cx="802542" cy="282104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Rechte verbindingslijn met pijl 214"/>
          <p:cNvCxnSpPr>
            <a:stCxn id="221" idx="1"/>
            <a:endCxn id="197" idx="3"/>
          </p:cNvCxnSpPr>
          <p:nvPr/>
        </p:nvCxnSpPr>
        <p:spPr>
          <a:xfrm flipH="1" flipV="1">
            <a:off x="1286164" y="5740324"/>
            <a:ext cx="605389" cy="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Rechte verbindingslijn met pijl 218"/>
          <p:cNvCxnSpPr>
            <a:stCxn id="100" idx="2"/>
            <a:endCxn id="256" idx="0"/>
          </p:cNvCxnSpPr>
          <p:nvPr/>
        </p:nvCxnSpPr>
        <p:spPr>
          <a:xfrm>
            <a:off x="9868456" y="5382287"/>
            <a:ext cx="5807" cy="161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Rechte verbindingslijn met pijl 288"/>
          <p:cNvCxnSpPr>
            <a:stCxn id="101" idx="2"/>
            <a:endCxn id="257" idx="0"/>
          </p:cNvCxnSpPr>
          <p:nvPr/>
        </p:nvCxnSpPr>
        <p:spPr>
          <a:xfrm>
            <a:off x="11376140" y="5382287"/>
            <a:ext cx="2984" cy="161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Gebogen verbindingslijn 290"/>
          <p:cNvCxnSpPr>
            <a:stCxn id="257" idx="2"/>
            <a:endCxn id="199" idx="3"/>
          </p:cNvCxnSpPr>
          <p:nvPr/>
        </p:nvCxnSpPr>
        <p:spPr>
          <a:xfrm rot="5400000">
            <a:off x="11052279" y="5705018"/>
            <a:ext cx="257366" cy="39632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Gebogen verbindingslijn 292"/>
          <p:cNvCxnSpPr>
            <a:stCxn id="256" idx="2"/>
            <a:endCxn id="199" idx="1"/>
          </p:cNvCxnSpPr>
          <p:nvPr/>
        </p:nvCxnSpPr>
        <p:spPr>
          <a:xfrm rot="16200000" flipH="1">
            <a:off x="9909950" y="5738810"/>
            <a:ext cx="257366" cy="32874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Rechte verbindingslijn met pijl 294"/>
          <p:cNvCxnSpPr>
            <a:stCxn id="203" idx="2"/>
            <a:endCxn id="208" idx="0"/>
          </p:cNvCxnSpPr>
          <p:nvPr/>
        </p:nvCxnSpPr>
        <p:spPr>
          <a:xfrm>
            <a:off x="4303349" y="5382310"/>
            <a:ext cx="3706" cy="1679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Rechte verbindingslijn met pijl 299"/>
          <p:cNvCxnSpPr>
            <a:stCxn id="111" idx="2"/>
            <a:endCxn id="207" idx="0"/>
          </p:cNvCxnSpPr>
          <p:nvPr/>
        </p:nvCxnSpPr>
        <p:spPr>
          <a:xfrm>
            <a:off x="8104466" y="5386879"/>
            <a:ext cx="6328" cy="1567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Gebogen verbindingslijn 301"/>
          <p:cNvCxnSpPr>
            <a:stCxn id="97" idx="3"/>
            <a:endCxn id="111" idx="0"/>
          </p:cNvCxnSpPr>
          <p:nvPr/>
        </p:nvCxnSpPr>
        <p:spPr>
          <a:xfrm>
            <a:off x="7148407" y="4784667"/>
            <a:ext cx="956059" cy="37138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Gebogen verbindingslijn 305"/>
          <p:cNvCxnSpPr>
            <a:stCxn id="97" idx="1"/>
            <a:endCxn id="203" idx="0"/>
          </p:cNvCxnSpPr>
          <p:nvPr/>
        </p:nvCxnSpPr>
        <p:spPr>
          <a:xfrm rot="10800000" flipV="1">
            <a:off x="4303350" y="4784666"/>
            <a:ext cx="872083" cy="36681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Gebogen verbindingslijn 307"/>
          <p:cNvCxnSpPr>
            <a:stCxn id="207" idx="2"/>
            <a:endCxn id="199" idx="1"/>
          </p:cNvCxnSpPr>
          <p:nvPr/>
        </p:nvCxnSpPr>
        <p:spPr>
          <a:xfrm rot="16200000" flipH="1">
            <a:off x="9097465" y="4926324"/>
            <a:ext cx="118867" cy="209220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Gebogen verbindingslijn 318"/>
          <p:cNvCxnSpPr>
            <a:stCxn id="174" idx="3"/>
            <a:endCxn id="175" idx="0"/>
          </p:cNvCxnSpPr>
          <p:nvPr/>
        </p:nvCxnSpPr>
        <p:spPr>
          <a:xfrm>
            <a:off x="9568545" y="6762766"/>
            <a:ext cx="677203" cy="43528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Gebogen verbindingslijn 320"/>
          <p:cNvCxnSpPr>
            <a:stCxn id="174" idx="1"/>
            <a:endCxn id="177" idx="0"/>
          </p:cNvCxnSpPr>
          <p:nvPr/>
        </p:nvCxnSpPr>
        <p:spPr>
          <a:xfrm rot="10800000" flipV="1">
            <a:off x="7561867" y="6762766"/>
            <a:ext cx="566679" cy="41442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Rechte verbindingslijn met pijl 322"/>
          <p:cNvCxnSpPr>
            <a:stCxn id="175" idx="2"/>
            <a:endCxn id="176" idx="0"/>
          </p:cNvCxnSpPr>
          <p:nvPr/>
        </p:nvCxnSpPr>
        <p:spPr>
          <a:xfrm>
            <a:off x="10245748" y="7428880"/>
            <a:ext cx="2904" cy="1897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Gebogen verbindingslijn 332"/>
          <p:cNvCxnSpPr>
            <a:stCxn id="176" idx="1"/>
            <a:endCxn id="181" idx="0"/>
          </p:cNvCxnSpPr>
          <p:nvPr/>
        </p:nvCxnSpPr>
        <p:spPr>
          <a:xfrm rot="10800000" flipV="1">
            <a:off x="9632347" y="7803332"/>
            <a:ext cx="136528" cy="43701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Gebogen verbindingslijn 337"/>
          <p:cNvCxnSpPr>
            <a:stCxn id="176" idx="3"/>
            <a:endCxn id="182" idx="0"/>
          </p:cNvCxnSpPr>
          <p:nvPr/>
        </p:nvCxnSpPr>
        <p:spPr>
          <a:xfrm>
            <a:off x="10728429" y="7803332"/>
            <a:ext cx="139120" cy="43351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Rechte verbindingslijn met pijl 342"/>
          <p:cNvCxnSpPr>
            <a:stCxn id="177" idx="2"/>
            <a:endCxn id="178" idx="0"/>
          </p:cNvCxnSpPr>
          <p:nvPr/>
        </p:nvCxnSpPr>
        <p:spPr>
          <a:xfrm>
            <a:off x="7561866" y="7408022"/>
            <a:ext cx="1433" cy="2008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Gebogen verbindingslijn 355"/>
          <p:cNvCxnSpPr>
            <a:stCxn id="178" idx="1"/>
            <a:endCxn id="179" idx="0"/>
          </p:cNvCxnSpPr>
          <p:nvPr/>
        </p:nvCxnSpPr>
        <p:spPr>
          <a:xfrm rot="10800000" flipV="1">
            <a:off x="6944325" y="7793515"/>
            <a:ext cx="190148" cy="43844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Gebogen verbindingslijn 357"/>
          <p:cNvCxnSpPr>
            <a:stCxn id="178" idx="3"/>
            <a:endCxn id="180" idx="0"/>
          </p:cNvCxnSpPr>
          <p:nvPr/>
        </p:nvCxnSpPr>
        <p:spPr>
          <a:xfrm>
            <a:off x="7992125" y="7793516"/>
            <a:ext cx="204411" cy="44080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Rechte verbindingslijn met pijl 366"/>
          <p:cNvCxnSpPr>
            <a:stCxn id="175" idx="1"/>
            <a:endCxn id="178" idx="3"/>
          </p:cNvCxnSpPr>
          <p:nvPr/>
        </p:nvCxnSpPr>
        <p:spPr>
          <a:xfrm flipH="1">
            <a:off x="7992125" y="7313464"/>
            <a:ext cx="1856547" cy="480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Rechte verbindingslijn met pijl 373"/>
          <p:cNvCxnSpPr>
            <a:stCxn id="179" idx="2"/>
            <a:endCxn id="183" idx="0"/>
          </p:cNvCxnSpPr>
          <p:nvPr/>
        </p:nvCxnSpPr>
        <p:spPr>
          <a:xfrm>
            <a:off x="6944325" y="8601293"/>
            <a:ext cx="6249" cy="3725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8" name="Tekstvak 377"/>
          <p:cNvSpPr txBox="1"/>
          <p:nvPr/>
        </p:nvSpPr>
        <p:spPr>
          <a:xfrm>
            <a:off x="1380000" y="5155750"/>
            <a:ext cx="9283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" i="1" dirty="0" smtClean="0"/>
              <a:t>Suggestief voor</a:t>
            </a:r>
            <a:endParaRPr lang="nl-NL" sz="800" i="1" dirty="0"/>
          </a:p>
        </p:txBody>
      </p:sp>
      <p:cxnSp>
        <p:nvCxnSpPr>
          <p:cNvPr id="381" name="Rechte verbindingslijn met pijl 380"/>
          <p:cNvCxnSpPr>
            <a:stCxn id="99" idx="2"/>
            <a:endCxn id="221" idx="0"/>
          </p:cNvCxnSpPr>
          <p:nvPr/>
        </p:nvCxnSpPr>
        <p:spPr>
          <a:xfrm flipH="1">
            <a:off x="2258873" y="4962575"/>
            <a:ext cx="4733" cy="593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3" name="Tekstvak 382"/>
          <p:cNvSpPr txBox="1"/>
          <p:nvPr/>
        </p:nvSpPr>
        <p:spPr>
          <a:xfrm>
            <a:off x="349079" y="7637425"/>
            <a:ext cx="1099038" cy="23083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900"/>
            </a:lvl1pPr>
          </a:lstStyle>
          <a:p>
            <a:r>
              <a:rPr lang="nl-NL" dirty="0" smtClean="0"/>
              <a:t>voor/na &gt; 680 </a:t>
            </a:r>
          </a:p>
        </p:txBody>
      </p:sp>
      <p:cxnSp>
        <p:nvCxnSpPr>
          <p:cNvPr id="400" name="Gebogen verbindingslijn 399"/>
          <p:cNvCxnSpPr>
            <a:stCxn id="223" idx="2"/>
            <a:endCxn id="174" idx="0"/>
          </p:cNvCxnSpPr>
          <p:nvPr/>
        </p:nvCxnSpPr>
        <p:spPr>
          <a:xfrm rot="16200000" flipH="1">
            <a:off x="7100802" y="4830357"/>
            <a:ext cx="804276" cy="269121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Rechte verbindingslijn met pijl 404"/>
          <p:cNvCxnSpPr>
            <a:stCxn id="140" idx="2"/>
            <a:endCxn id="142" idx="0"/>
          </p:cNvCxnSpPr>
          <p:nvPr/>
        </p:nvCxnSpPr>
        <p:spPr>
          <a:xfrm flipH="1">
            <a:off x="3330994" y="6945698"/>
            <a:ext cx="5301" cy="6865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" name="Gebogen verbindingslijn 408"/>
          <p:cNvCxnSpPr>
            <a:stCxn id="140" idx="2"/>
            <a:endCxn id="143" idx="0"/>
          </p:cNvCxnSpPr>
          <p:nvPr/>
        </p:nvCxnSpPr>
        <p:spPr>
          <a:xfrm rot="16200000" flipH="1">
            <a:off x="3577446" y="6704547"/>
            <a:ext cx="686523" cy="116882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" name="Gebogen verbindingslijn 410"/>
          <p:cNvCxnSpPr>
            <a:stCxn id="140" idx="2"/>
            <a:endCxn id="144" idx="0"/>
          </p:cNvCxnSpPr>
          <p:nvPr/>
        </p:nvCxnSpPr>
        <p:spPr>
          <a:xfrm rot="16200000" flipH="1">
            <a:off x="4160647" y="6121346"/>
            <a:ext cx="673346" cy="232205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Gebogen verbindingslijn 413"/>
          <p:cNvCxnSpPr>
            <a:stCxn id="140" idx="2"/>
            <a:endCxn id="141" idx="0"/>
          </p:cNvCxnSpPr>
          <p:nvPr/>
        </p:nvCxnSpPr>
        <p:spPr>
          <a:xfrm rot="5400000">
            <a:off x="2383851" y="6672948"/>
            <a:ext cx="679694" cy="122519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Gebogen verbindingslijn 415"/>
          <p:cNvCxnSpPr>
            <a:stCxn id="140" idx="2"/>
            <a:endCxn id="383" idx="0"/>
          </p:cNvCxnSpPr>
          <p:nvPr/>
        </p:nvCxnSpPr>
        <p:spPr>
          <a:xfrm rot="5400000">
            <a:off x="1771584" y="6072713"/>
            <a:ext cx="691727" cy="243769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" name="Rechte verbindingslijn met pijl 419"/>
          <p:cNvCxnSpPr>
            <a:stCxn id="144" idx="2"/>
            <a:endCxn id="148" idx="0"/>
          </p:cNvCxnSpPr>
          <p:nvPr/>
        </p:nvCxnSpPr>
        <p:spPr>
          <a:xfrm>
            <a:off x="5658345" y="8126875"/>
            <a:ext cx="710" cy="7085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3" name="Rechte verbindingslijn met pijl 422"/>
          <p:cNvCxnSpPr>
            <a:stCxn id="143" idx="2"/>
            <a:endCxn id="147" idx="0"/>
          </p:cNvCxnSpPr>
          <p:nvPr/>
        </p:nvCxnSpPr>
        <p:spPr>
          <a:xfrm>
            <a:off x="4505119" y="8140052"/>
            <a:ext cx="6389" cy="7076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" name="Rechte verbindingslijn met pijl 425"/>
          <p:cNvCxnSpPr>
            <a:stCxn id="142" idx="2"/>
            <a:endCxn id="146" idx="0"/>
          </p:cNvCxnSpPr>
          <p:nvPr/>
        </p:nvCxnSpPr>
        <p:spPr>
          <a:xfrm>
            <a:off x="3330994" y="8140052"/>
            <a:ext cx="829" cy="7076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9" name="Rechte verbindingslijn met pijl 428"/>
          <p:cNvCxnSpPr>
            <a:stCxn id="141" idx="2"/>
            <a:endCxn id="145" idx="0"/>
          </p:cNvCxnSpPr>
          <p:nvPr/>
        </p:nvCxnSpPr>
        <p:spPr>
          <a:xfrm>
            <a:off x="2111101" y="8133223"/>
            <a:ext cx="2304" cy="4680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1" name="Rechte verbindingslijn met pijl 430"/>
          <p:cNvCxnSpPr/>
          <p:nvPr/>
        </p:nvCxnSpPr>
        <p:spPr>
          <a:xfrm flipH="1">
            <a:off x="865139" y="7897002"/>
            <a:ext cx="5136" cy="10978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chthoek 107"/>
          <p:cNvSpPr/>
          <p:nvPr/>
        </p:nvSpPr>
        <p:spPr>
          <a:xfrm>
            <a:off x="10137762" y="2355901"/>
            <a:ext cx="898003" cy="230832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900" dirty="0" smtClean="0">
                <a:solidFill>
                  <a:schemeClr val="tx1"/>
                </a:solidFill>
              </a:rPr>
              <a:t>AVP resistentie</a:t>
            </a:r>
            <a:endParaRPr lang="nl-NL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88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304</Words>
  <Application>Microsoft Office PowerPoint</Application>
  <PresentationFormat>A3 (297 x 420 mm)</PresentationFormat>
  <Paragraphs>75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Meander Medisch Centrum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Manz, X.D. (Xue)</dc:creator>
  <cp:lastModifiedBy>Demir, A.Y. (Ayse)</cp:lastModifiedBy>
  <cp:revision>35</cp:revision>
  <dcterms:created xsi:type="dcterms:W3CDTF">2024-08-06T07:39:14Z</dcterms:created>
  <dcterms:modified xsi:type="dcterms:W3CDTF">2024-10-10T12:28:15Z</dcterms:modified>
</cp:coreProperties>
</file>